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6.jpg" ContentType="image/png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67" r:id="rId2"/>
    <p:sldId id="271" r:id="rId3"/>
    <p:sldId id="269" r:id="rId4"/>
    <p:sldId id="272" r:id="rId5"/>
    <p:sldId id="273" r:id="rId6"/>
    <p:sldId id="278" r:id="rId7"/>
    <p:sldId id="270" r:id="rId8"/>
    <p:sldId id="276" r:id="rId9"/>
    <p:sldId id="275" r:id="rId10"/>
    <p:sldId id="274" r:id="rId11"/>
    <p:sldId id="279" r:id="rId12"/>
    <p:sldId id="277" r:id="rId13"/>
    <p:sldId id="266" r:id="rId14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9CE3"/>
    <a:srgbClr val="DE9008"/>
    <a:srgbClr val="1E662F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94" autoAdjust="0"/>
    <p:restoredTop sz="95647" autoAdjust="0"/>
  </p:normalViewPr>
  <p:slideViewPr>
    <p:cSldViewPr snapToGrid="0">
      <p:cViewPr varScale="1">
        <p:scale>
          <a:sx n="110" d="100"/>
          <a:sy n="110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223EB-7C43-4169-BCAF-6E6C22984B46}" type="datetimeFigureOut">
              <a:rPr lang="bg-BG" smtClean="0"/>
              <a:t>9.1.2023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C107F-94D8-49B0-BACB-43BBCCAFEB5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8834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8A87A34-81AB-432B-8DAE-1953F412C126}" type="datetimeFigureOut">
              <a:rPr lang="en-US" dirty="0"/>
              <a:pPr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9189" y="2021622"/>
            <a:ext cx="10311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3200" b="1" smtClean="0"/>
              <a:t>Министерство </a:t>
            </a:r>
            <a:r>
              <a:rPr lang="bg-BG" sz="3200" b="1" dirty="0"/>
              <a:t>на регионалното развитие и благоустройството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8" y="431374"/>
            <a:ext cx="1864429" cy="1590248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400783" y="4545996"/>
            <a:ext cx="8935386" cy="121277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bg-BG" sz="2800" b="1" dirty="0" smtClean="0"/>
              <a:t>Изразходвани публични средства за незаконно строителство на държавни обекти</a:t>
            </a:r>
            <a:endParaRPr lang="en-US" sz="2800" b="1" dirty="0" smtClean="0"/>
          </a:p>
          <a:p>
            <a:pPr marL="0" indent="0" algn="ctr">
              <a:buNone/>
            </a:pPr>
            <a:endParaRPr lang="bg-BG" sz="2800" b="1" dirty="0"/>
          </a:p>
          <a:p>
            <a:pPr algn="ctr"/>
            <a:endParaRPr lang="bg-BG" sz="2800" b="1" dirty="0" smtClean="0"/>
          </a:p>
          <a:p>
            <a:endParaRPr lang="bg-BG" dirty="0"/>
          </a:p>
        </p:txBody>
      </p:sp>
      <p:sp>
        <p:nvSpPr>
          <p:cNvPr id="5" name="Rectangle 4"/>
          <p:cNvSpPr/>
          <p:nvPr/>
        </p:nvSpPr>
        <p:spPr>
          <a:xfrm>
            <a:off x="5130433" y="6332025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b="1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Януари 2023г</a:t>
            </a:r>
            <a:r>
              <a:rPr lang="bg-BG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5786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7318" y="87564"/>
            <a:ext cx="7099330" cy="768472"/>
          </a:xfrm>
        </p:spPr>
        <p:txBody>
          <a:bodyPr>
            <a:normAutofit/>
          </a:bodyPr>
          <a:lstStyle/>
          <a:p>
            <a:r>
              <a:rPr lang="bg-BG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Общинско незаконно строителство </a:t>
            </a:r>
          </a:p>
        </p:txBody>
      </p:sp>
      <p:sp>
        <p:nvSpPr>
          <p:cNvPr id="3" name="Rectangle 2"/>
          <p:cNvSpPr/>
          <p:nvPr/>
        </p:nvSpPr>
        <p:spPr>
          <a:xfrm>
            <a:off x="794789" y="1278795"/>
            <a:ext cx="10124388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bg-BG" dirty="0"/>
              <a:t>Основен ремонт </a:t>
            </a:r>
            <a:r>
              <a:rPr lang="bg-BG" dirty="0" smtClean="0"/>
              <a:t>път </a:t>
            </a:r>
            <a:r>
              <a:rPr lang="bg-BG" dirty="0"/>
              <a:t>VTR 2283 /ІІІ-407/ с</a:t>
            </a:r>
            <a:r>
              <a:rPr lang="bg-BG" dirty="0" smtClean="0"/>
              <a:t>. Мирово </a:t>
            </a:r>
            <a:r>
              <a:rPr lang="bg-BG" dirty="0"/>
              <a:t>- ЖП гара </a:t>
            </a:r>
            <a:r>
              <a:rPr lang="bg-BG" dirty="0" smtClean="0"/>
              <a:t>Асеново - с. Асеново, </a:t>
            </a:r>
            <a:r>
              <a:rPr lang="bg-BG" b="1" dirty="0" smtClean="0"/>
              <a:t>не разполага със строителни книжа</a:t>
            </a:r>
            <a:r>
              <a:rPr lang="bg-BG" dirty="0" smtClean="0"/>
              <a:t>. Възложител е община Стражица</a:t>
            </a:r>
            <a:r>
              <a:rPr lang="bg-BG" b="1" dirty="0" smtClean="0"/>
              <a:t>;</a:t>
            </a:r>
            <a:endParaRPr lang="bg-BG" dirty="0" smtClean="0"/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bg-BG" sz="2000" dirty="0" smtClean="0"/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bg-BG" sz="2000" dirty="0" smtClean="0"/>
              <a:t>Строеж </a:t>
            </a:r>
            <a:r>
              <a:rPr lang="bg-BG" sz="2000" dirty="0"/>
              <a:t>„Улична </a:t>
            </a:r>
            <a:r>
              <a:rPr lang="bg-BG" sz="2000" dirty="0" smtClean="0"/>
              <a:t>канализация, ф110 с дължина 55 м и 2 бр. ревизионни шахти“, м-</a:t>
            </a:r>
            <a:r>
              <a:rPr lang="bg-BG" sz="2000" dirty="0" err="1" smtClean="0"/>
              <a:t>ст</a:t>
            </a:r>
            <a:r>
              <a:rPr lang="bg-BG" sz="2000" dirty="0" smtClean="0"/>
              <a:t> „</a:t>
            </a:r>
            <a:r>
              <a:rPr lang="bg-BG" sz="2000" dirty="0" err="1" smtClean="0"/>
              <a:t>Абатко</a:t>
            </a:r>
            <a:r>
              <a:rPr lang="bg-BG" sz="2000" dirty="0" smtClean="0"/>
              <a:t>“, к</a:t>
            </a:r>
            <a:r>
              <a:rPr lang="bg-BG" sz="2000" dirty="0"/>
              <a:t>. к. „Св. </a:t>
            </a:r>
            <a:r>
              <a:rPr lang="bg-BG" sz="2000" dirty="0" smtClean="0"/>
              <a:t>св</a:t>
            </a:r>
            <a:r>
              <a:rPr lang="bg-BG" sz="2000" dirty="0"/>
              <a:t>. Константин и Елена“, гр.  Варна. </a:t>
            </a:r>
            <a:r>
              <a:rPr lang="bg-BG" sz="2000" dirty="0" smtClean="0"/>
              <a:t>Възложител е община Варна. Строителството </a:t>
            </a:r>
            <a:r>
              <a:rPr lang="bg-BG" sz="2000" dirty="0"/>
              <a:t>е извършено </a:t>
            </a:r>
            <a:r>
              <a:rPr lang="bg-BG" sz="2000" b="1" dirty="0"/>
              <a:t>без одобрени проекти и </a:t>
            </a:r>
            <a:r>
              <a:rPr lang="bg-BG" sz="2000" b="1" dirty="0" smtClean="0"/>
              <a:t>разрешение </a:t>
            </a:r>
            <a:r>
              <a:rPr lang="bg-BG" sz="2000" b="1" dirty="0"/>
              <a:t>за </a:t>
            </a:r>
            <a:r>
              <a:rPr lang="bg-BG" sz="2000" b="1" dirty="0" smtClean="0"/>
              <a:t>строеж; 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bg-BG" sz="2000" b="1" dirty="0"/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bg-BG" b="1" dirty="0"/>
              <a:t>„Водоснабдяване на с. Чолаково - реконструкция и основен ремонт на съществуващ водопровод и нов външен довеждащ водопровод с </a:t>
            </a:r>
            <a:r>
              <a:rPr lang="en-US" b="1" dirty="0"/>
              <a:t>L=</a:t>
            </a:r>
            <a:r>
              <a:rPr lang="bg-BG" b="1" dirty="0"/>
              <a:t>3030м.л.“</a:t>
            </a:r>
            <a:r>
              <a:rPr lang="bg-BG" dirty="0"/>
              <a:t>, </a:t>
            </a:r>
            <a:r>
              <a:rPr lang="bg-BG" b="1" dirty="0"/>
              <a:t>първа категория</a:t>
            </a:r>
            <a:r>
              <a:rPr lang="en-US" b="1" dirty="0"/>
              <a:t>,</a:t>
            </a:r>
            <a:r>
              <a:rPr lang="bg-BG" dirty="0"/>
              <a:t> </a:t>
            </a:r>
            <a:r>
              <a:rPr lang="bg-BG" dirty="0" smtClean="0"/>
              <a:t>намиращ </a:t>
            </a:r>
            <a:r>
              <a:rPr lang="bg-BG" dirty="0"/>
              <a:t>се в поземлени имоти в земеделски и горски територии в землището на с. Чолаково, община Велинград, част от който е изпълнен в нарушение </a:t>
            </a:r>
            <a:r>
              <a:rPr lang="bg-BG" dirty="0" smtClean="0"/>
              <a:t>на предвижданията </a:t>
            </a:r>
            <a:r>
              <a:rPr lang="bg-BG" dirty="0"/>
              <a:t>на одобрените проекти, което се явява </a:t>
            </a:r>
            <a:r>
              <a:rPr lang="bg-BG" b="1" dirty="0"/>
              <a:t>съществено отклонение по смисъла на чл.154, ал.2, т.8  от ЗУТ.</a:t>
            </a:r>
            <a:r>
              <a:rPr lang="bg-BG" dirty="0"/>
              <a:t> Възложител на строежа е Община </a:t>
            </a:r>
            <a:r>
              <a:rPr lang="bg-BG" dirty="0" smtClean="0"/>
              <a:t>Велинград;</a:t>
            </a:r>
            <a:endParaRPr lang="bg-BG" sz="2000" b="1" dirty="0" smtClean="0"/>
          </a:p>
          <a:p>
            <a:pPr algn="just">
              <a:spcAft>
                <a:spcPts val="0"/>
              </a:spcAft>
            </a:pP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370529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3744" y="1184232"/>
            <a:ext cx="41071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/>
              <a:t>Строеж: „Реконструкция и основен ремонт на светофарна уредба“. Обектът се намира на кръстовището на бул. „Акад. Иван Гешов“ и ул. „Урвич“ пред УМБАЛ „Св. Иван Рилски“ </a:t>
            </a:r>
            <a:r>
              <a:rPr lang="ru-RU" dirty="0" smtClean="0"/>
              <a:t>и е </a:t>
            </a:r>
            <a:r>
              <a:rPr lang="ru-RU" dirty="0"/>
              <a:t>извършен </a:t>
            </a:r>
            <a:r>
              <a:rPr lang="ru-RU" b="1" dirty="0"/>
              <a:t>без наличието на строителни </a:t>
            </a:r>
            <a:r>
              <a:rPr lang="ru-RU" b="1" dirty="0" smtClean="0"/>
              <a:t>книжа. </a:t>
            </a:r>
            <a:r>
              <a:rPr lang="ru-RU" dirty="0" smtClean="0"/>
              <a:t>Възложител е Столична община;</a:t>
            </a:r>
          </a:p>
          <a:p>
            <a:pPr algn="just"/>
            <a:endParaRPr lang="ru-RU" dirty="0" smtClean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/>
              <a:t>Строеж: „Основен ремонт на алейно осветление на Южен парк“ е изпълнен от Столична община </a:t>
            </a:r>
            <a:r>
              <a:rPr lang="ru-RU" b="1" dirty="0"/>
              <a:t>без необходимите строителни книжа</a:t>
            </a:r>
            <a:r>
              <a:rPr lang="ru-RU" dirty="0" smtClean="0"/>
              <a:t>.</a:t>
            </a:r>
            <a:endParaRPr lang="bg-BG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07318" y="87564"/>
            <a:ext cx="7099330" cy="768472"/>
          </a:xfrm>
        </p:spPr>
        <p:txBody>
          <a:bodyPr>
            <a:normAutofit/>
          </a:bodyPr>
          <a:lstStyle/>
          <a:p>
            <a:r>
              <a:rPr lang="bg-BG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Общинско незаконно строителство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577" y="1283831"/>
            <a:ext cx="3476361" cy="4424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623" y="1283832"/>
            <a:ext cx="3055425" cy="442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93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151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4495" y="4496586"/>
            <a:ext cx="41855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 smtClean="0">
                <a:solidFill>
                  <a:schemeClr val="bg1"/>
                </a:solidFill>
              </a:rPr>
              <a:t>Как да намерим прав път </a:t>
            </a:r>
          </a:p>
          <a:p>
            <a:r>
              <a:rPr lang="bg-BG" sz="3200" b="1" dirty="0" smtClean="0">
                <a:solidFill>
                  <a:schemeClr val="bg1"/>
                </a:solidFill>
              </a:rPr>
              <a:t>за решаване на проблема?</a:t>
            </a:r>
            <a:endParaRPr lang="bg-BG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02410" y="4156571"/>
            <a:ext cx="76102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Народното </a:t>
            </a:r>
            <a:r>
              <a:rPr lang="bg-BG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събрание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 гласува предложените </a:t>
            </a:r>
            <a:r>
              <a:rPr lang="bg-BG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промени в ЗУТ, </a:t>
            </a:r>
            <a:r>
              <a:rPr lang="bg-BG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съгласно </a:t>
            </a:r>
            <a:r>
              <a:rPr lang="bg-BG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които се въвежда принципа на </a:t>
            </a:r>
            <a:r>
              <a:rPr lang="bg-BG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търпимостта за </a:t>
            </a:r>
            <a:r>
              <a:rPr lang="bg-BG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незаконните </a:t>
            </a:r>
            <a:r>
              <a:rPr lang="bg-BG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строежи.</a:t>
            </a:r>
            <a:endParaRPr lang="bg-BG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56531" y="576548"/>
            <a:ext cx="2678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</a:t>
            </a:r>
            <a:endParaRPr lang="bg-BG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2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xit" presetSubtype="1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9512" y="3085605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bg-BG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Благодаря за вниманието!</a:t>
            </a:r>
            <a:endParaRPr lang="bg-BG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88229" y="2088441"/>
            <a:ext cx="9937123" cy="21997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dirty="0" smtClean="0"/>
              <a:t/>
            </a:r>
            <a:br>
              <a:rPr lang="bg-BG" dirty="0" smtClean="0"/>
            </a:b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3188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0200" y="111687"/>
            <a:ext cx="6853495" cy="576538"/>
          </a:xfrm>
        </p:spPr>
        <p:txBody>
          <a:bodyPr>
            <a:normAutofit fontScale="90000"/>
          </a:bodyPr>
          <a:lstStyle/>
          <a:p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Автомагистрала Хемус – 4 и 5 лот</a:t>
            </a:r>
            <a:endParaRPr lang="bg-B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3744" y="1503878"/>
            <a:ext cx="103840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000" dirty="0"/>
              <a:t>Без одобрени проекти и без издадено разрешение за строеж на общо 5,300 км пътят е изграден до етап полагане и валиране на настилка от трошен камък, заедно с водостоци под него и трите подлеза. На още 2 км са извършени изкопни работи и се изграждат още три водостока. На още около 9,260 км е извършено отнемане на хумусния слой.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3744" y="963179"/>
            <a:ext cx="1808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b="1" u="sng" dirty="0" smtClean="0"/>
              <a:t>Участък </a:t>
            </a:r>
            <a:r>
              <a:rPr lang="bg-BG" sz="2400" b="1" u="sng" dirty="0"/>
              <a:t>4</a:t>
            </a:r>
            <a:r>
              <a:rPr lang="bg-BG" sz="24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155" y="3844324"/>
            <a:ext cx="4702265" cy="264502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372" y="4223658"/>
            <a:ext cx="4184067" cy="23535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8" y="4245742"/>
            <a:ext cx="4332604" cy="243709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419545" y="3438828"/>
            <a:ext cx="9213484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g-BG" sz="4800" b="1" dirty="0"/>
              <a:t>И</a:t>
            </a:r>
            <a:r>
              <a:rPr lang="bg-BG" sz="4800" b="1" dirty="0" smtClean="0"/>
              <a:t>звършени са СМР </a:t>
            </a:r>
            <a:r>
              <a:rPr lang="bg-BG" sz="4800" b="1" dirty="0"/>
              <a:t>на </a:t>
            </a:r>
            <a:r>
              <a:rPr lang="bg-BG" sz="4800" b="1" dirty="0" smtClean="0"/>
              <a:t>16,560 </a:t>
            </a:r>
            <a:r>
              <a:rPr lang="bg-BG" sz="4800" b="1" dirty="0"/>
              <a:t>км от общо </a:t>
            </a:r>
            <a:r>
              <a:rPr lang="bg-BG" sz="4800" b="1" dirty="0" smtClean="0"/>
              <a:t>28,230 км</a:t>
            </a:r>
            <a:r>
              <a:rPr lang="bg-BG" sz="48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326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745" y="1983590"/>
            <a:ext cx="10199251" cy="893061"/>
          </a:xfrm>
        </p:spPr>
        <p:txBody>
          <a:bodyPr>
            <a:noAutofit/>
          </a:bodyPr>
          <a:lstStyle/>
          <a:p>
            <a:r>
              <a:rPr lang="bg-BG" sz="2000" dirty="0">
                <a:latin typeface="+mn-lt"/>
                <a:ea typeface="+mn-ea"/>
                <a:cs typeface="+mn-cs"/>
              </a:rPr>
              <a:t>Без одобрени проекти и без издадено разрешение за строеж </a:t>
            </a:r>
            <a:r>
              <a:rPr lang="bg-BG" sz="2000" dirty="0" smtClean="0">
                <a:latin typeface="+mn-lt"/>
                <a:ea typeface="+mn-ea"/>
                <a:cs typeface="+mn-cs"/>
              </a:rPr>
              <a:t>са извършени </a:t>
            </a:r>
            <a:r>
              <a:rPr lang="bg-BG" sz="2000" dirty="0">
                <a:latin typeface="+mn-lt"/>
                <a:ea typeface="+mn-ea"/>
                <a:cs typeface="+mn-cs"/>
              </a:rPr>
              <a:t>изкопни работи на </a:t>
            </a:r>
            <a:r>
              <a:rPr lang="bg-BG" sz="2000" b="1" dirty="0" smtClean="0">
                <a:latin typeface="+mn-lt"/>
                <a:ea typeface="+mn-ea"/>
                <a:cs typeface="+mn-cs"/>
              </a:rPr>
              <a:t>1,250 км</a:t>
            </a:r>
            <a:r>
              <a:rPr lang="bg-BG" sz="2000" dirty="0">
                <a:latin typeface="+mn-lt"/>
                <a:ea typeface="+mn-ea"/>
                <a:cs typeface="+mn-cs"/>
              </a:rPr>
              <a:t>. На </a:t>
            </a:r>
            <a:r>
              <a:rPr lang="bg-BG" sz="2000" dirty="0" smtClean="0">
                <a:latin typeface="+mn-lt"/>
                <a:ea typeface="+mn-ea"/>
                <a:cs typeface="+mn-cs"/>
              </a:rPr>
              <a:t>още </a:t>
            </a:r>
            <a:r>
              <a:rPr lang="bg-BG" sz="2000" b="1" dirty="0" smtClean="0">
                <a:latin typeface="+mn-lt"/>
                <a:ea typeface="+mn-ea"/>
                <a:cs typeface="+mn-cs"/>
              </a:rPr>
              <a:t>7,150 км </a:t>
            </a:r>
            <a:r>
              <a:rPr lang="bg-BG" sz="2000" dirty="0" smtClean="0">
                <a:latin typeface="+mn-lt"/>
                <a:ea typeface="+mn-ea"/>
                <a:cs typeface="+mn-cs"/>
              </a:rPr>
              <a:t>е отнет </a:t>
            </a:r>
            <a:r>
              <a:rPr lang="bg-BG" sz="2000" dirty="0">
                <a:latin typeface="+mn-lt"/>
                <a:ea typeface="+mn-ea"/>
                <a:cs typeface="+mn-cs"/>
              </a:rPr>
              <a:t>хумусния слой. </a:t>
            </a:r>
            <a:r>
              <a:rPr lang="bg-BG" sz="2000" dirty="0" smtClean="0">
                <a:latin typeface="+mn-lt"/>
                <a:ea typeface="+mn-ea"/>
                <a:cs typeface="+mn-cs"/>
              </a:rPr>
              <a:t/>
            </a:r>
            <a:br>
              <a:rPr lang="bg-BG" sz="2000" dirty="0" smtClean="0">
                <a:latin typeface="+mn-lt"/>
                <a:ea typeface="+mn-ea"/>
                <a:cs typeface="+mn-cs"/>
              </a:rPr>
            </a:br>
            <a:r>
              <a:rPr lang="bg-BG" sz="2000" dirty="0">
                <a:latin typeface="+mn-lt"/>
                <a:ea typeface="+mn-ea"/>
                <a:cs typeface="+mn-cs"/>
              </a:rPr>
              <a:t/>
            </a:r>
            <a:br>
              <a:rPr lang="bg-BG" sz="2000" dirty="0">
                <a:latin typeface="+mn-lt"/>
                <a:ea typeface="+mn-ea"/>
                <a:cs typeface="+mn-cs"/>
              </a:rPr>
            </a:br>
            <a:r>
              <a:rPr lang="bg-BG" sz="1800" dirty="0"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10662" y="118055"/>
            <a:ext cx="7275175" cy="576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bg-BG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Автомагистрала Хемус – 4 и 5 лот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3745" y="1115741"/>
            <a:ext cx="1808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b="1" u="sng" dirty="0" smtClean="0"/>
              <a:t>Участък 5</a:t>
            </a:r>
            <a:r>
              <a:rPr lang="bg-BG" sz="2400" dirty="0" smtClean="0"/>
              <a:t> </a:t>
            </a:r>
            <a:endParaRPr lang="bg-BG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4" y="4030420"/>
            <a:ext cx="4729300" cy="266023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020" y="3451168"/>
            <a:ext cx="4772446" cy="268450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971" y="4071257"/>
            <a:ext cx="4656703" cy="261939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396565" y="3380818"/>
            <a:ext cx="9008676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g-BG" sz="4800" b="1" dirty="0"/>
              <a:t>И</a:t>
            </a:r>
            <a:r>
              <a:rPr lang="bg-BG" sz="4800" b="1" dirty="0" smtClean="0"/>
              <a:t>звършени са СМР </a:t>
            </a:r>
            <a:r>
              <a:rPr lang="bg-BG" sz="4800" b="1" dirty="0"/>
              <a:t>на </a:t>
            </a:r>
            <a:endParaRPr lang="en-US" sz="4800" b="1" dirty="0" smtClean="0"/>
          </a:p>
          <a:p>
            <a:pPr algn="ctr"/>
            <a:r>
              <a:rPr lang="bg-BG" sz="4800" b="1" dirty="0" smtClean="0"/>
              <a:t>8,400 км </a:t>
            </a:r>
            <a:r>
              <a:rPr lang="bg-BG" sz="4800" b="1" dirty="0"/>
              <a:t>от общо </a:t>
            </a:r>
            <a:r>
              <a:rPr lang="bg-BG" sz="4800" b="1" dirty="0" smtClean="0"/>
              <a:t>23,200 км</a:t>
            </a:r>
            <a:endParaRPr lang="bg-BG" sz="4800" b="1" dirty="0"/>
          </a:p>
        </p:txBody>
      </p:sp>
    </p:spTree>
    <p:extLst>
      <p:ext uri="{BB962C8B-B14F-4D97-AF65-F5344CB8AC3E}">
        <p14:creationId xmlns:p14="http://schemas.microsoft.com/office/powerpoint/2010/main" val="94449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848" y="5403328"/>
            <a:ext cx="10422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dirty="0"/>
              <a:t>За установените нарушения са съставени 11 бр. актове по ЗАНН срещу извършителите на незаконните строежи и са издадени съответните наказателни </a:t>
            </a:r>
            <a:r>
              <a:rPr lang="bg-BG" dirty="0" smtClean="0"/>
              <a:t>постановления.</a:t>
            </a: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53972" y="126847"/>
            <a:ext cx="7275175" cy="576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bg-BG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Автомагистрала Хемус – 4 и 5 лот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3038" y="3682618"/>
            <a:ext cx="60187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/>
              <a:t>Обща стойност на договорите с контрагенти за строителство на лот 4 и 5 от АМ „Хемус“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62" y="981923"/>
            <a:ext cx="5742072" cy="58760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12340" y="1654654"/>
            <a:ext cx="4720916" cy="769441"/>
          </a:xfrm>
          <a:prstGeom prst="rect">
            <a:avLst/>
          </a:prstGeom>
          <a:ln w="571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g-BG" sz="4400" b="1" dirty="0"/>
              <a:t>212 143 345,6 лв. </a:t>
            </a:r>
          </a:p>
        </p:txBody>
      </p:sp>
    </p:spTree>
    <p:extLst>
      <p:ext uri="{BB962C8B-B14F-4D97-AF65-F5344CB8AC3E}">
        <p14:creationId xmlns:p14="http://schemas.microsoft.com/office/powerpoint/2010/main" val="25719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70147" y="96715"/>
            <a:ext cx="125554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Незаконно извършени СМР по </a:t>
            </a:r>
            <a:r>
              <a:rPr lang="bg-BG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текущ ремонт и поддържане </a:t>
            </a:r>
            <a:r>
              <a:rPr lang="bg-BG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 </a:t>
            </a:r>
            <a:r>
              <a:rPr lang="bg-BG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РПМ</a:t>
            </a:r>
            <a:endParaRPr lang="bg-BG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5242" y="3929277"/>
            <a:ext cx="9692918" cy="92333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bg-BG" sz="3600" b="1" dirty="0" smtClean="0"/>
              <a:t>95 обекта с обща дължина  287, 844 км</a:t>
            </a:r>
            <a:endParaRPr lang="bg-BG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1206961" y="1517461"/>
            <a:ext cx="96011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2000" dirty="0"/>
              <a:t>Участъци от Републиканската пътна мрежа - РПМ, на които са извършени незаконно строителни и монтажни работи (СМР</a:t>
            </a:r>
            <a:r>
              <a:rPr lang="bg-BG" sz="2000" dirty="0" smtClean="0"/>
              <a:t>), </a:t>
            </a:r>
            <a:r>
              <a:rPr lang="bg-BG" sz="2000" dirty="0"/>
              <a:t>обявени като текущ ремонт, но попадащи в обхвата на „основен“ ремонт по смисъла на </a:t>
            </a:r>
            <a:r>
              <a:rPr lang="bg-BG" sz="2000" dirty="0" smtClean="0"/>
              <a:t>ЗУТ, съгласно доклада на ДНСК и АПИ</a:t>
            </a:r>
            <a:r>
              <a:rPr lang="en-US" sz="2000" dirty="0" smtClean="0"/>
              <a:t> </a:t>
            </a:r>
            <a:r>
              <a:rPr lang="bg-BG" sz="2000" dirty="0" smtClean="0"/>
              <a:t>от 21.11.2022 г.</a:t>
            </a:r>
            <a:endParaRPr lang="en-US" sz="2000" dirty="0" smtClean="0"/>
          </a:p>
          <a:p>
            <a:pPr algn="just"/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5236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0404"/>
            <a:ext cx="1190963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Незаконно извършени СМР по текущ ремонт и поддържане на РПМ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445953" y="3171258"/>
            <a:ext cx="2538805" cy="3385074"/>
            <a:chOff x="4349358" y="1719316"/>
            <a:chExt cx="2538805" cy="338507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358" y="1719316"/>
              <a:ext cx="2538805" cy="33850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4429661" y="4742514"/>
              <a:ext cx="19511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200" b="1" dirty="0" smtClean="0"/>
                <a:t>Път Самоков-Ихтиман</a:t>
              </a:r>
              <a:endParaRPr lang="bg-BG" sz="1200" b="1" dirty="0"/>
            </a:p>
          </p:txBody>
        </p:sp>
      </p:grpSp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4989" y="1121538"/>
            <a:ext cx="5507105" cy="25827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71017" y="3826846"/>
            <a:ext cx="4840052" cy="2691307"/>
            <a:chOff x="3492143" y="1036593"/>
            <a:chExt cx="4405366" cy="23224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143" y="1036593"/>
              <a:ext cx="4137967" cy="23224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1" name="Rectangle 20"/>
            <p:cNvSpPr/>
            <p:nvPr/>
          </p:nvSpPr>
          <p:spPr>
            <a:xfrm>
              <a:off x="5663356" y="2931733"/>
              <a:ext cx="223415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II-97 </a:t>
              </a:r>
              <a:r>
                <a:rPr lang="bg-BG" sz="1400" b="1" dirty="0" err="1" smtClean="0">
                  <a:solidFill>
                    <a:schemeClr val="bg1"/>
                  </a:solidFill>
                </a:rPr>
                <a:t>ок.п</a:t>
              </a:r>
              <a:r>
                <a:rPr lang="bg-BG" sz="1400" b="1" dirty="0" smtClean="0">
                  <a:solidFill>
                    <a:schemeClr val="bg1"/>
                  </a:solidFill>
                </a:rPr>
                <a:t>.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</a:t>
              </a:r>
              <a:r>
                <a:rPr lang="bg-BG" sz="1400" b="1" dirty="0" smtClean="0">
                  <a:solidFill>
                    <a:schemeClr val="bg1"/>
                  </a:solidFill>
                </a:rPr>
                <a:t>Добрич</a:t>
              </a:r>
              <a:endParaRPr lang="bg-BG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46500" y="1724731"/>
            <a:ext cx="3541492" cy="2511913"/>
            <a:chOff x="416376" y="1946602"/>
            <a:chExt cx="3230880" cy="24231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76" y="1946602"/>
              <a:ext cx="3230880" cy="24231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932387" y="1963366"/>
              <a:ext cx="2131023" cy="445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g-BG" sz="1200" b="1" dirty="0" err="1"/>
                <a:t>П</a:t>
              </a:r>
              <a:r>
                <a:rPr lang="en-US" sz="1200" b="1" dirty="0" err="1" smtClean="0"/>
                <a:t>ътен</a:t>
              </a:r>
              <a:r>
                <a:rPr lang="en-US" sz="1200" b="1" dirty="0" smtClean="0"/>
                <a:t> </a:t>
              </a:r>
              <a:r>
                <a:rPr lang="en-US" sz="1200" b="1" dirty="0" err="1"/>
                <a:t>надлез</a:t>
              </a:r>
              <a:r>
                <a:rPr lang="en-US" sz="1200" b="1" dirty="0"/>
                <a:t> </a:t>
              </a:r>
              <a:r>
                <a:rPr lang="en-US" sz="1200" b="1" dirty="0" err="1"/>
                <a:t>над</a:t>
              </a:r>
              <a:r>
                <a:rPr lang="en-US" sz="1200" b="1" dirty="0"/>
                <a:t> I-8 /Е80/, </a:t>
              </a:r>
              <a:endParaRPr lang="bg-BG" sz="1200" b="1" dirty="0" smtClean="0"/>
            </a:p>
            <a:p>
              <a:pPr algn="ctr"/>
              <a:r>
                <a:rPr lang="en-US" sz="1200" b="1" dirty="0" err="1" smtClean="0"/>
                <a:t>София-Кал</a:t>
              </a:r>
              <a:r>
                <a:rPr lang="bg-BG" sz="1200" b="1" dirty="0" smtClean="0"/>
                <a:t>о</a:t>
              </a:r>
              <a:r>
                <a:rPr lang="en-US" sz="1200" b="1" dirty="0" err="1" smtClean="0"/>
                <a:t>тина</a:t>
              </a:r>
              <a:endParaRPr lang="bg-BG" sz="12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71599" y="991225"/>
            <a:ext cx="3400027" cy="2480746"/>
            <a:chOff x="4531225" y="2713045"/>
            <a:chExt cx="3400027" cy="2480746"/>
          </a:xfrm>
        </p:grpSpPr>
        <p:sp>
          <p:nvSpPr>
            <p:cNvPr id="18" name="TextBox 17"/>
            <p:cNvSpPr txBox="1"/>
            <p:nvPr/>
          </p:nvSpPr>
          <p:spPr>
            <a:xfrm>
              <a:off x="7746521" y="307963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bg-BG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1225" y="2713045"/>
              <a:ext cx="3307661" cy="248074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Rectangle 19"/>
            <p:cNvSpPr/>
            <p:nvPr/>
          </p:nvSpPr>
          <p:spPr>
            <a:xfrm>
              <a:off x="4630234" y="2820472"/>
              <a:ext cx="270458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g-BG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ЛОТ 1 “ЧИРПАН - СТАРА ЗАГОРА”</a:t>
              </a:r>
              <a:endParaRPr lang="bg-BG" sz="1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7120" y="4471893"/>
            <a:ext cx="4283735" cy="2266538"/>
            <a:chOff x="7265995" y="1946602"/>
            <a:chExt cx="3813122" cy="180229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995" y="1946602"/>
              <a:ext cx="3813122" cy="18022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TextBox 14"/>
            <p:cNvSpPr txBox="1"/>
            <p:nvPr/>
          </p:nvSpPr>
          <p:spPr>
            <a:xfrm>
              <a:off x="7499202" y="2149318"/>
              <a:ext cx="18389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200" b="1" dirty="0" smtClean="0">
                  <a:solidFill>
                    <a:schemeClr val="bg1"/>
                  </a:solidFill>
                </a:rPr>
                <a:t>Път 861 Югово - Лъки</a:t>
              </a:r>
              <a:endParaRPr lang="bg-BG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 rot="21081935">
            <a:off x="1770784" y="3162292"/>
            <a:ext cx="9154884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bg-BG" sz="3600" b="1" dirty="0"/>
              <a:t>Обща стойност на </a:t>
            </a:r>
            <a:r>
              <a:rPr lang="bg-BG" sz="3600" b="1" dirty="0" smtClean="0"/>
              <a:t>възложените </a:t>
            </a:r>
            <a:r>
              <a:rPr lang="bg-BG" sz="3600" b="1" dirty="0"/>
              <a:t>незаконни ремонти 733 570 936,30  лв. </a:t>
            </a:r>
          </a:p>
        </p:txBody>
      </p:sp>
    </p:spTree>
    <p:extLst>
      <p:ext uri="{BB962C8B-B14F-4D97-AF65-F5344CB8AC3E}">
        <p14:creationId xmlns:p14="http://schemas.microsoft.com/office/powerpoint/2010/main" val="13515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491" y="116744"/>
            <a:ext cx="7352249" cy="573919"/>
          </a:xfrm>
        </p:spPr>
        <p:txBody>
          <a:bodyPr>
            <a:normAutofit/>
          </a:bodyPr>
          <a:lstStyle/>
          <a:p>
            <a:r>
              <a:rPr lang="bg-BG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Язовири с извършени незаконни СМР </a:t>
            </a:r>
          </a:p>
        </p:txBody>
      </p:sp>
      <p:sp>
        <p:nvSpPr>
          <p:cNvPr id="4" name="Rectangle 3"/>
          <p:cNvSpPr/>
          <p:nvPr/>
        </p:nvSpPr>
        <p:spPr>
          <a:xfrm>
            <a:off x="972464" y="1577024"/>
            <a:ext cx="102043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2000" dirty="0"/>
              <a:t>С Решение № 495/13.07.2018 г. на Министерски съвет е одобрен списък на язовирните стени и съоръженията към тях на 414 бр. язовири държавна и общинска </a:t>
            </a:r>
            <a:r>
              <a:rPr lang="bg-BG" sz="2000" dirty="0" smtClean="0"/>
              <a:t>собственост, определени като нуждаещи се от </a:t>
            </a:r>
            <a:r>
              <a:rPr lang="bg-BG" sz="2000" dirty="0"/>
              <a:t>спешен ремонт</a:t>
            </a:r>
            <a:r>
              <a:rPr lang="bg-BG" sz="2000" dirty="0" smtClean="0"/>
              <a:t>. Изготвен е доклад на ДНСК от 15.09.2022 г. с изводи от извършените проверки.  </a:t>
            </a:r>
            <a:endParaRPr lang="bg-BG" sz="2000" dirty="0"/>
          </a:p>
        </p:txBody>
      </p:sp>
      <p:sp>
        <p:nvSpPr>
          <p:cNvPr id="5" name="Rectangle 4"/>
          <p:cNvSpPr/>
          <p:nvPr/>
        </p:nvSpPr>
        <p:spPr>
          <a:xfrm>
            <a:off x="1731221" y="3186659"/>
            <a:ext cx="8686800" cy="1200329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bg-BG" sz="2400" b="1" dirty="0"/>
              <a:t>Проверени са 71 бр. </a:t>
            </a:r>
            <a:r>
              <a:rPr lang="bg-BG" sz="2400" b="1" dirty="0" smtClean="0"/>
              <a:t>язовири, </a:t>
            </a:r>
            <a:r>
              <a:rPr lang="bg-BG" sz="2400" b="1" dirty="0"/>
              <a:t>от тях на 42 бр. </a:t>
            </a:r>
            <a:r>
              <a:rPr lang="bg-BG" sz="2400" b="1" dirty="0" smtClean="0"/>
              <a:t>язовири </a:t>
            </a:r>
            <a:r>
              <a:rPr lang="bg-BG" sz="2400" b="1" dirty="0"/>
              <a:t>е извършен основен ремонт без одобрени проекти и без издадени разрешения за </a:t>
            </a:r>
            <a:r>
              <a:rPr lang="bg-BG" sz="2400" b="1" dirty="0" smtClean="0"/>
              <a:t>строеж.</a:t>
            </a:r>
            <a:endParaRPr lang="bg-BG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35934" y="4751110"/>
            <a:ext cx="8682087" cy="1200329"/>
          </a:xfrm>
          <a:prstGeom prst="rect">
            <a:avLst/>
          </a:prstGeom>
          <a:noFill/>
          <a:ln w="76200">
            <a:solidFill>
              <a:srgbClr val="119CE3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g-BG" sz="2400" b="1" dirty="0" smtClean="0"/>
              <a:t>За установените нарушения са издадени 68 акта за установяване на административни нарушения, 20 наказателни постановления и 32 предупреждения. </a:t>
            </a:r>
            <a:endParaRPr lang="bg-BG" sz="2400" b="1" dirty="0"/>
          </a:p>
        </p:txBody>
      </p:sp>
    </p:spTree>
    <p:extLst>
      <p:ext uri="{BB962C8B-B14F-4D97-AF65-F5344CB8AC3E}">
        <p14:creationId xmlns:p14="http://schemas.microsoft.com/office/powerpoint/2010/main" val="257245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41169008_461348851521682_537866883916909833_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4" y="311534"/>
            <a:ext cx="4193626" cy="2500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AG073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82" y="3000515"/>
            <a:ext cx="4014953" cy="2617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:\Users\stela.stoyanova\AppData\Local\Microsoft\Windows\INetCache\Content.Word\DSC0047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979" y="500743"/>
            <a:ext cx="3662698" cy="2671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C:\Users\stela.stoyanova\AppData\Local\Microsoft\Windows\INetCache\Content.Word\IMG_373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334" y="3501257"/>
            <a:ext cx="3603169" cy="2601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62900" y="3705654"/>
            <a:ext cx="3054382" cy="2741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\\fs1\users$\Denitsa.Kostova\Desktop\V\Язовири\Хасково\20210907_11370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92565" y="588251"/>
            <a:ext cx="3106271" cy="2275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868309" y="2123351"/>
            <a:ext cx="8321783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bg-BG" sz="3600" b="1" dirty="0"/>
              <a:t>Стойността по договорите за строителство на </a:t>
            </a:r>
            <a:r>
              <a:rPr lang="bg-BG" sz="3600" b="1" dirty="0" smtClean="0"/>
              <a:t>42 незаконни </a:t>
            </a:r>
            <a:r>
              <a:rPr lang="bg-BG" sz="3600" b="1" dirty="0"/>
              <a:t>язовири е 75 000 </a:t>
            </a:r>
            <a:r>
              <a:rPr lang="bg-BG" sz="3600" b="1" dirty="0" smtClean="0"/>
              <a:t>000 лв</a:t>
            </a:r>
            <a:r>
              <a:rPr lang="bg-BG" sz="3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52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77" y="0"/>
            <a:ext cx="97276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36156" y="330835"/>
            <a:ext cx="6391502" cy="1703388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/>
              <a:t>Обща стойност на извършеното незаконно строителство на инфраструктурни обекти: </a:t>
            </a:r>
            <a:r>
              <a:rPr lang="bg-BG" b="1" dirty="0"/>
              <a:t/>
            </a:r>
            <a:br>
              <a:rPr lang="bg-BG" b="1" dirty="0"/>
            </a:br>
            <a:endParaRPr lang="bg-BG" b="1" dirty="0"/>
          </a:p>
        </p:txBody>
      </p:sp>
      <p:sp>
        <p:nvSpPr>
          <p:cNvPr id="5" name="Rectangle 4"/>
          <p:cNvSpPr/>
          <p:nvPr/>
        </p:nvSpPr>
        <p:spPr>
          <a:xfrm>
            <a:off x="3629037" y="5356162"/>
            <a:ext cx="56701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1 020 714 281,9 лв.</a:t>
            </a:r>
          </a:p>
        </p:txBody>
      </p:sp>
    </p:spTree>
    <p:extLst>
      <p:ext uri="{BB962C8B-B14F-4D97-AF65-F5344CB8AC3E}">
        <p14:creationId xmlns:p14="http://schemas.microsoft.com/office/powerpoint/2010/main" val="142550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8" presetClass="emph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2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2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allery">
    <a:dk1>
      <a:sysClr val="windowText" lastClr="000000"/>
    </a:dk1>
    <a:lt1>
      <a:sysClr val="window" lastClr="FFFFFF"/>
    </a:lt1>
    <a:dk2>
      <a:srgbClr val="454545"/>
    </a:dk2>
    <a:lt2>
      <a:srgbClr val="DCDCE0"/>
    </a:lt2>
    <a:accent1>
      <a:srgbClr val="415588"/>
    </a:accent1>
    <a:accent2>
      <a:srgbClr val="4294B6"/>
    </a:accent2>
    <a:accent3>
      <a:srgbClr val="087D7C"/>
    </a:accent3>
    <a:accent4>
      <a:srgbClr val="2CB663"/>
    </a:accent4>
    <a:accent5>
      <a:srgbClr val="DF8822"/>
    </a:accent5>
    <a:accent6>
      <a:srgbClr val="BC410A"/>
    </a:accent6>
    <a:hlink>
      <a:srgbClr val="5977C4"/>
    </a:hlink>
    <a:folHlink>
      <a:srgbClr val="A1A9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3980</TotalTime>
  <Words>748</Words>
  <Application>Microsoft Office PowerPoint</Application>
  <PresentationFormat>Widescreen</PresentationFormat>
  <Paragraphs>51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</vt:lpstr>
      <vt:lpstr>Gallery</vt:lpstr>
      <vt:lpstr>PowerPoint Presentation</vt:lpstr>
      <vt:lpstr>Автомагистрала Хемус – 4 и 5 лот</vt:lpstr>
      <vt:lpstr>Без одобрени проекти и без издадено разрешение за строеж са извършени изкопни работи на 1,250 км. На още 7,150 км е отнет хумусния слой.    </vt:lpstr>
      <vt:lpstr>PowerPoint Presentation</vt:lpstr>
      <vt:lpstr>PowerPoint Presentation</vt:lpstr>
      <vt:lpstr>PowerPoint Presentation</vt:lpstr>
      <vt:lpstr>Язовири с извършени незаконни СМР </vt:lpstr>
      <vt:lpstr>PowerPoint Presentation</vt:lpstr>
      <vt:lpstr>Обща стойност на извършеното незаконно строителство на инфраструктурни обекти:  </vt:lpstr>
      <vt:lpstr>Общинско незаконно строителство </vt:lpstr>
      <vt:lpstr>Общинско незаконно строителство </vt:lpstr>
      <vt:lpstr>PowerPoint Presentation</vt:lpstr>
      <vt:lpstr>Благодаря за вниманието!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Hussein</dc:creator>
  <cp:lastModifiedBy>Mariela Stoyanova Baleva</cp:lastModifiedBy>
  <cp:revision>225</cp:revision>
  <cp:lastPrinted>2023-01-09T10:59:19Z</cp:lastPrinted>
  <dcterms:created xsi:type="dcterms:W3CDTF">2021-10-27T19:17:55Z</dcterms:created>
  <dcterms:modified xsi:type="dcterms:W3CDTF">2023-01-09T14:26:25Z</dcterms:modified>
</cp:coreProperties>
</file>